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1" r:id="rId4"/>
    <p:sldId id="257" r:id="rId5"/>
    <p:sldId id="262" r:id="rId6"/>
    <p:sldId id="264" r:id="rId7"/>
    <p:sldId id="265" r:id="rId8"/>
    <p:sldId id="266" r:id="rId9"/>
    <p:sldId id="267" r:id="rId10"/>
    <p:sldId id="268" r:id="rId11"/>
    <p:sldId id="269" r:id="rId12"/>
    <p:sldId id="263" r:id="rId13"/>
    <p:sldId id="258" r:id="rId14"/>
    <p:sldId id="25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A5A25-4BE4-4033-B40F-0BC16A64FF07}" type="datetimeFigureOut">
              <a:rPr lang="ru-RU" smtClean="0"/>
              <a:t>09.09.2020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94E9F-4CAC-47FE-B0A3-6E954F0CC2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7691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A5A25-4BE4-4033-B40F-0BC16A64FF07}" type="datetimeFigureOut">
              <a:rPr lang="ru-RU" smtClean="0"/>
              <a:t>09.09.2020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94E9F-4CAC-47FE-B0A3-6E954F0CC2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4978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A5A25-4BE4-4033-B40F-0BC16A64FF07}" type="datetimeFigureOut">
              <a:rPr lang="ru-RU" smtClean="0"/>
              <a:t>09.09.2020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94E9F-4CAC-47FE-B0A3-6E954F0CC257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54737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A5A25-4BE4-4033-B40F-0BC16A64FF07}" type="datetimeFigureOut">
              <a:rPr lang="ru-RU" smtClean="0"/>
              <a:t>09.09.2020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94E9F-4CAC-47FE-B0A3-6E954F0CC2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94884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A5A25-4BE4-4033-B40F-0BC16A64FF07}" type="datetimeFigureOut">
              <a:rPr lang="ru-RU" smtClean="0"/>
              <a:t>09.09.2020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94E9F-4CAC-47FE-B0A3-6E954F0CC257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817864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A5A25-4BE4-4033-B40F-0BC16A64FF07}" type="datetimeFigureOut">
              <a:rPr lang="ru-RU" smtClean="0"/>
              <a:t>09.09.2020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94E9F-4CAC-47FE-B0A3-6E954F0CC2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74886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A5A25-4BE4-4033-B40F-0BC16A64FF07}" type="datetimeFigureOut">
              <a:rPr lang="ru-RU" smtClean="0"/>
              <a:t>09.09.2020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94E9F-4CAC-47FE-B0A3-6E954F0CC2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07147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A5A25-4BE4-4033-B40F-0BC16A64FF07}" type="datetimeFigureOut">
              <a:rPr lang="ru-RU" smtClean="0"/>
              <a:t>09.09.2020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94E9F-4CAC-47FE-B0A3-6E954F0CC2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168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A5A25-4BE4-4033-B40F-0BC16A64FF07}" type="datetimeFigureOut">
              <a:rPr lang="ru-RU" smtClean="0"/>
              <a:t>09.09.2020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94E9F-4CAC-47FE-B0A3-6E954F0CC2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3548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A5A25-4BE4-4033-B40F-0BC16A64FF07}" type="datetimeFigureOut">
              <a:rPr lang="ru-RU" smtClean="0"/>
              <a:t>09.09.2020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94E9F-4CAC-47FE-B0A3-6E954F0CC2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1323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A5A25-4BE4-4033-B40F-0BC16A64FF07}" type="datetimeFigureOut">
              <a:rPr lang="ru-RU" smtClean="0"/>
              <a:t>09.09.2020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94E9F-4CAC-47FE-B0A3-6E954F0CC2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2583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A5A25-4BE4-4033-B40F-0BC16A64FF07}" type="datetimeFigureOut">
              <a:rPr lang="ru-RU" smtClean="0"/>
              <a:t>09.09.2020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94E9F-4CAC-47FE-B0A3-6E954F0CC2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8275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A5A25-4BE4-4033-B40F-0BC16A64FF07}" type="datetimeFigureOut">
              <a:rPr lang="ru-RU" smtClean="0"/>
              <a:t>09.09.2020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94E9F-4CAC-47FE-B0A3-6E954F0CC2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3425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A5A25-4BE4-4033-B40F-0BC16A64FF07}" type="datetimeFigureOut">
              <a:rPr lang="ru-RU" smtClean="0"/>
              <a:t>09.09.2020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94E9F-4CAC-47FE-B0A3-6E954F0CC2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6787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A5A25-4BE4-4033-B40F-0BC16A64FF07}" type="datetimeFigureOut">
              <a:rPr lang="ru-RU" smtClean="0"/>
              <a:t>09.09.2020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94E9F-4CAC-47FE-B0A3-6E954F0CC2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860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A5A25-4BE4-4033-B40F-0BC16A64FF07}" type="datetimeFigureOut">
              <a:rPr lang="ru-RU" smtClean="0"/>
              <a:t>09.09.2020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94E9F-4CAC-47FE-B0A3-6E954F0CC2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9930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6A5A25-4BE4-4033-B40F-0BC16A64FF07}" type="datetimeFigureOut">
              <a:rPr lang="ru-RU" smtClean="0"/>
              <a:t>09.09.2020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7C94E9F-4CAC-47FE-B0A3-6E954F0CC2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478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57473" cy="95862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08285" y="1545793"/>
            <a:ext cx="7766936" cy="1268969"/>
          </a:xfrm>
        </p:spPr>
        <p:txBody>
          <a:bodyPr/>
          <a:lstStyle/>
          <a:p>
            <a:pPr algn="ctr"/>
            <a:r>
              <a:rPr lang="ru-RU" dirty="0" smtClean="0"/>
              <a:t>ГОАУЗ «ЦСМ»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Управление запасами</a:t>
            </a:r>
          </a:p>
          <a:p>
            <a:endParaRPr lang="ru-RU" dirty="0"/>
          </a:p>
          <a:p>
            <a:pPr algn="l"/>
            <a:r>
              <a:rPr lang="ru-RU" dirty="0" smtClean="0"/>
              <a:t>Главный врач Москвин Р.В.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69729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Реализация в МИС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57473" cy="958627"/>
          </a:xfrm>
          <a:prstGeom prst="rect">
            <a:avLst/>
          </a:prstGeom>
        </p:spPr>
      </p:pic>
      <p:pic>
        <p:nvPicPr>
          <p:cNvPr id="5" name="Объект 4"/>
          <p:cNvPicPr>
            <a:picLocks noGrp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525853" y="2160588"/>
            <a:ext cx="6900332" cy="3881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5583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Алгоритм формирования заявок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57473" cy="958627"/>
          </a:xfrm>
          <a:prstGeom prst="rect">
            <a:avLst/>
          </a:prstGeom>
        </p:spPr>
      </p:pic>
      <p:sp>
        <p:nvSpPr>
          <p:cNvPr id="5" name="Блок-схема: процесс 4"/>
          <p:cNvSpPr/>
          <p:nvPr/>
        </p:nvSpPr>
        <p:spPr>
          <a:xfrm>
            <a:off x="3190129" y="2355271"/>
            <a:ext cx="3670300" cy="4953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Регистрация оказанных услуг</a:t>
            </a:r>
          </a:p>
        </p:txBody>
      </p:sp>
      <p:sp>
        <p:nvSpPr>
          <p:cNvPr id="6" name="Блок-схема: процесс 5"/>
          <p:cNvSpPr/>
          <p:nvPr/>
        </p:nvSpPr>
        <p:spPr>
          <a:xfrm>
            <a:off x="3202194" y="3176326"/>
            <a:ext cx="3670300" cy="4953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Списание ЛС и ИМН на основании оказанных услуг</a:t>
            </a:r>
          </a:p>
        </p:txBody>
      </p:sp>
      <p:sp>
        <p:nvSpPr>
          <p:cNvPr id="7" name="Блок-схема: процесс 6"/>
          <p:cNvSpPr/>
          <p:nvPr/>
        </p:nvSpPr>
        <p:spPr>
          <a:xfrm>
            <a:off x="2460514" y="5168321"/>
            <a:ext cx="2095500" cy="4953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Формирование требования от </a:t>
            </a:r>
            <a:r>
              <a:rPr lang="ru-RU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кабинета (отделения)</a:t>
            </a:r>
            <a:endParaRPr lang="ru-RU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Блок-схема: решение 7"/>
          <p:cNvSpPr/>
          <p:nvPr/>
        </p:nvSpPr>
        <p:spPr>
          <a:xfrm>
            <a:off x="4719209" y="4014526"/>
            <a:ext cx="914400" cy="612140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cxnSp>
        <p:nvCxnSpPr>
          <p:cNvPr id="9" name="Соединительная линия уступом 8"/>
          <p:cNvCxnSpPr/>
          <p:nvPr/>
        </p:nvCxnSpPr>
        <p:spPr>
          <a:xfrm flipH="1">
            <a:off x="3510804" y="4317421"/>
            <a:ext cx="1198245" cy="836295"/>
          </a:xfrm>
          <a:prstGeom prst="bentConnector3">
            <a:avLst>
              <a:gd name="adj1" fmla="val 100697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5089414" y="2854381"/>
            <a:ext cx="0" cy="3327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Надпись 27"/>
          <p:cNvSpPr txBox="1"/>
          <p:nvPr/>
        </p:nvSpPr>
        <p:spPr>
          <a:xfrm>
            <a:off x="3752104" y="3937691"/>
            <a:ext cx="517525" cy="24955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1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</a:t>
            </a:r>
            <a:endParaRPr lang="ru-RU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Надпись 30"/>
          <p:cNvSpPr txBox="1"/>
          <p:nvPr/>
        </p:nvSpPr>
        <p:spPr>
          <a:xfrm>
            <a:off x="5258959" y="4822881"/>
            <a:ext cx="517525" cy="24955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1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Нет</a:t>
            </a:r>
            <a:endParaRPr lang="ru-RU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Выноска 1 (с границей) 13"/>
          <p:cNvSpPr/>
          <p:nvPr/>
        </p:nvSpPr>
        <p:spPr>
          <a:xfrm>
            <a:off x="6227969" y="3851331"/>
            <a:ext cx="1060450" cy="612140"/>
          </a:xfrm>
          <a:prstGeom prst="accentCallout1">
            <a:avLst>
              <a:gd name="adj1" fmla="val 18750"/>
              <a:gd name="adj2" fmla="val -8333"/>
              <a:gd name="adj3" fmla="val 70223"/>
              <a:gd name="adj4" fmla="val -9405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Неснижаемый остаток достигнут?</a:t>
            </a:r>
          </a:p>
        </p:txBody>
      </p:sp>
      <p:cxnSp>
        <p:nvCxnSpPr>
          <p:cNvPr id="15" name="Прямая со стрелкой 14"/>
          <p:cNvCxnSpPr/>
          <p:nvPr/>
        </p:nvCxnSpPr>
        <p:spPr>
          <a:xfrm>
            <a:off x="5170253" y="3684961"/>
            <a:ext cx="0" cy="3327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Соединительная линия уступом 15"/>
          <p:cNvCxnSpPr/>
          <p:nvPr/>
        </p:nvCxnSpPr>
        <p:spPr>
          <a:xfrm>
            <a:off x="5158532" y="4655475"/>
            <a:ext cx="2242820" cy="896620"/>
          </a:xfrm>
          <a:prstGeom prst="bentConnector3">
            <a:avLst>
              <a:gd name="adj1" fmla="val 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Соединительная линия уступом 16"/>
          <p:cNvCxnSpPr/>
          <p:nvPr/>
        </p:nvCxnSpPr>
        <p:spPr>
          <a:xfrm flipH="1" flipV="1">
            <a:off x="6875572" y="3430560"/>
            <a:ext cx="525780" cy="2129790"/>
          </a:xfrm>
          <a:prstGeom prst="bentConnector3">
            <a:avLst>
              <a:gd name="adj1" fmla="val -381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24793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Регламент расчета потребности в ЛС и ИМН с использованием МИС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57473" cy="958627"/>
          </a:xfrm>
          <a:prstGeom prst="rect">
            <a:avLst/>
          </a:prstGeom>
        </p:spPr>
      </p:pic>
      <p:sp>
        <p:nvSpPr>
          <p:cNvPr id="5" name="Блок-схема: знак завершения 1"/>
          <p:cNvSpPr>
            <a:spLocks noChangeArrowheads="1"/>
          </p:cNvSpPr>
          <p:nvPr/>
        </p:nvSpPr>
        <p:spPr bwMode="auto">
          <a:xfrm>
            <a:off x="5273165" y="2250629"/>
            <a:ext cx="1096962" cy="336550"/>
          </a:xfrm>
          <a:prstGeom prst="flowChartTerminator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Начало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Блок-схема: магнитный диск 2"/>
          <p:cNvSpPr>
            <a:spLocks noChangeArrowheads="1"/>
          </p:cNvSpPr>
          <p:nvPr/>
        </p:nvSpPr>
        <p:spPr bwMode="auto">
          <a:xfrm>
            <a:off x="1989873" y="3607262"/>
            <a:ext cx="1009650" cy="987425"/>
          </a:xfrm>
          <a:prstGeom prst="flowChartMagneticDisk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БД МИС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Блок-схема: альтернативный процесс 3"/>
          <p:cNvSpPr>
            <a:spLocks noChangeArrowheads="1"/>
          </p:cNvSpPr>
          <p:nvPr/>
        </p:nvSpPr>
        <p:spPr bwMode="auto">
          <a:xfrm>
            <a:off x="4804852" y="2906900"/>
            <a:ext cx="2033588" cy="541338"/>
          </a:xfrm>
          <a:prstGeom prst="flowChartAlternateProcess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Определение нормативного состава затрат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 flipH="1">
            <a:off x="2999523" y="3177960"/>
            <a:ext cx="1805330" cy="7978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5814661" y="2587179"/>
            <a:ext cx="6985" cy="3441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Блок-схема: альтернативный процесс 6"/>
          <p:cNvSpPr>
            <a:spLocks noChangeArrowheads="1"/>
          </p:cNvSpPr>
          <p:nvPr/>
        </p:nvSpPr>
        <p:spPr bwMode="auto">
          <a:xfrm>
            <a:off x="4804852" y="3697510"/>
            <a:ext cx="2033588" cy="739775"/>
          </a:xfrm>
          <a:prstGeom prst="flowChartAlternateProcess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Определение наименований и количества услуг на планируемый период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1" name="Прямая со стрелкой 10"/>
          <p:cNvCxnSpPr>
            <a:stCxn id="10" idx="1"/>
            <a:endCxn id="6" idx="4"/>
          </p:cNvCxnSpPr>
          <p:nvPr/>
        </p:nvCxnSpPr>
        <p:spPr>
          <a:xfrm flipH="1">
            <a:off x="2999523" y="4067398"/>
            <a:ext cx="1805329" cy="3357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endCxn id="10" idx="0"/>
          </p:cNvCxnSpPr>
          <p:nvPr/>
        </p:nvCxnSpPr>
        <p:spPr>
          <a:xfrm>
            <a:off x="5814661" y="3431684"/>
            <a:ext cx="6985" cy="2658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Блок-схема: альтернативный процесс 9"/>
          <p:cNvSpPr>
            <a:spLocks noChangeArrowheads="1"/>
          </p:cNvSpPr>
          <p:nvPr/>
        </p:nvSpPr>
        <p:spPr bwMode="auto">
          <a:xfrm>
            <a:off x="4804852" y="4768028"/>
            <a:ext cx="2033588" cy="541337"/>
          </a:xfrm>
          <a:prstGeom prst="flowChartAlternateProcess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Расчет количества ЛС и ИМН на планируемый период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4" name="Прямая со стрелкой 13"/>
          <p:cNvCxnSpPr>
            <a:endCxn id="13" idx="0"/>
          </p:cNvCxnSpPr>
          <p:nvPr/>
        </p:nvCxnSpPr>
        <p:spPr>
          <a:xfrm>
            <a:off x="5817836" y="4437954"/>
            <a:ext cx="3810" cy="3300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2999522" y="4246838"/>
            <a:ext cx="1801520" cy="7918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Блок-схема: знак завершения 12"/>
          <p:cNvSpPr>
            <a:spLocks noChangeArrowheads="1"/>
          </p:cNvSpPr>
          <p:nvPr/>
        </p:nvSpPr>
        <p:spPr bwMode="auto">
          <a:xfrm>
            <a:off x="5273165" y="5595620"/>
            <a:ext cx="1096962" cy="336550"/>
          </a:xfrm>
          <a:prstGeom prst="flowChartTerminator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1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Конец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7" name="Прямая со стрелкой 16"/>
          <p:cNvCxnSpPr>
            <a:endCxn id="16" idx="0"/>
          </p:cNvCxnSpPr>
          <p:nvPr/>
        </p:nvCxnSpPr>
        <p:spPr>
          <a:xfrm>
            <a:off x="5821646" y="5309365"/>
            <a:ext cx="0" cy="2862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" name="Rectangle 21"/>
          <p:cNvSpPr>
            <a:spLocks noChangeArrowheads="1"/>
          </p:cNvSpPr>
          <p:nvPr/>
        </p:nvSpPr>
        <p:spPr bwMode="auto">
          <a:xfrm>
            <a:off x="0" y="457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35175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57473" cy="95862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Достигнутые результаты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-Оптимизирован процесс транспортировки, складирования и хранения ТМЦ.</a:t>
            </a:r>
          </a:p>
          <a:p>
            <a:r>
              <a:rPr lang="ru-RU" dirty="0" smtClean="0"/>
              <a:t>-</a:t>
            </a:r>
            <a:r>
              <a:rPr lang="ru-RU" dirty="0"/>
              <a:t>Сокращено кол-во проводимых аукционов.</a:t>
            </a:r>
          </a:p>
          <a:p>
            <a:r>
              <a:rPr lang="ru-RU" dirty="0" smtClean="0"/>
              <a:t>-</a:t>
            </a:r>
            <a:r>
              <a:rPr lang="ru-RU" dirty="0"/>
              <a:t>Своевременное удовлетворение спроса, экономия финансовых затрат на       приобретение  ЛП и ИМН.</a:t>
            </a:r>
          </a:p>
          <a:p>
            <a:r>
              <a:rPr lang="ru-RU" dirty="0" smtClean="0"/>
              <a:t>-</a:t>
            </a:r>
            <a:r>
              <a:rPr lang="ru-RU" dirty="0"/>
              <a:t>Появилась возможность рационального использования материальных ресурсов, эффективного управления материальными запасами, планирование приобретения, своевременный анализ расхода и расчета потребностей ЛП и ИМН.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23039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57473" cy="95862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Показатели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1801766"/>
              </p:ext>
            </p:extLst>
          </p:nvPr>
        </p:nvGraphicFramePr>
        <p:xfrm>
          <a:off x="677687" y="1381360"/>
          <a:ext cx="8596315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9263">
                  <a:extLst>
                    <a:ext uri="{9D8B030D-6E8A-4147-A177-3AD203B41FA5}">
                      <a16:colId xmlns:a16="http://schemas.microsoft.com/office/drawing/2014/main" val="3259390417"/>
                    </a:ext>
                  </a:extLst>
                </a:gridCol>
                <a:gridCol w="1719263">
                  <a:extLst>
                    <a:ext uri="{9D8B030D-6E8A-4147-A177-3AD203B41FA5}">
                      <a16:colId xmlns:a16="http://schemas.microsoft.com/office/drawing/2014/main" val="2513705697"/>
                    </a:ext>
                  </a:extLst>
                </a:gridCol>
                <a:gridCol w="1719263">
                  <a:extLst>
                    <a:ext uri="{9D8B030D-6E8A-4147-A177-3AD203B41FA5}">
                      <a16:colId xmlns:a16="http://schemas.microsoft.com/office/drawing/2014/main" val="2539668584"/>
                    </a:ext>
                  </a:extLst>
                </a:gridCol>
                <a:gridCol w="1719263">
                  <a:extLst>
                    <a:ext uri="{9D8B030D-6E8A-4147-A177-3AD203B41FA5}">
                      <a16:colId xmlns:a16="http://schemas.microsoft.com/office/drawing/2014/main" val="1081859122"/>
                    </a:ext>
                  </a:extLst>
                </a:gridCol>
                <a:gridCol w="1719263">
                  <a:extLst>
                    <a:ext uri="{9D8B030D-6E8A-4147-A177-3AD203B41FA5}">
                      <a16:colId xmlns:a16="http://schemas.microsoft.com/office/drawing/2014/main" val="33954047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Показатель, ед. изм.</a:t>
                      </a:r>
                      <a:endParaRPr lang="ru-RU" sz="1200" dirty="0"/>
                    </a:p>
                  </a:txBody>
                  <a:tcPr marL="74751" marR="74751"/>
                </a:tc>
                <a:tc>
                  <a:txBody>
                    <a:bodyPr/>
                    <a:lstStyle/>
                    <a:p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Значение до реализации проекта</a:t>
                      </a:r>
                      <a:endParaRPr lang="ru-RU" sz="1200" dirty="0"/>
                    </a:p>
                  </a:txBody>
                  <a:tcPr marL="74751" marR="74751"/>
                </a:tc>
                <a:tc>
                  <a:txBody>
                    <a:bodyPr/>
                    <a:lstStyle/>
                    <a:p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Целевое значение в паспорте</a:t>
                      </a:r>
                      <a:endParaRPr lang="ru-RU" sz="1200" dirty="0"/>
                    </a:p>
                  </a:txBody>
                  <a:tcPr marL="74751" marR="74751"/>
                </a:tc>
                <a:tc>
                  <a:txBody>
                    <a:bodyPr/>
                    <a:lstStyle/>
                    <a:p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Факт после реализации проекта</a:t>
                      </a:r>
                      <a:endParaRPr lang="ru-RU" sz="1200" dirty="0"/>
                    </a:p>
                  </a:txBody>
                  <a:tcPr marL="74751" marR="74751"/>
                </a:tc>
                <a:tc>
                  <a:txBody>
                    <a:bodyPr/>
                    <a:lstStyle/>
                    <a:p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Число измерений показателя после реализации проекта</a:t>
                      </a:r>
                      <a:endParaRPr lang="ru-RU" sz="1200" dirty="0"/>
                    </a:p>
                  </a:txBody>
                  <a:tcPr marL="74751" marR="74751"/>
                </a:tc>
                <a:extLst>
                  <a:ext uri="{0D108BD9-81ED-4DB2-BD59-A6C34878D82A}">
                    <a16:rowId xmlns:a16="http://schemas.microsoft.com/office/drawing/2014/main" val="3295451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Доля расходного материала и инвентаря учетного при помощи централизованного учета 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Объем запасов ЛП и ИМН в кабинетах структурных подразделений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(дней)</a:t>
                      </a:r>
                    </a:p>
                    <a:p>
                      <a:endParaRPr lang="ru-RU" sz="1200" dirty="0"/>
                    </a:p>
                  </a:txBody>
                  <a:tcPr marL="74751" marR="74751"/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0%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21</a:t>
                      </a:r>
                      <a:endParaRPr lang="ru-RU" sz="1200" dirty="0"/>
                    </a:p>
                  </a:txBody>
                  <a:tcPr marL="74751" marR="74751"/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ru-RU" sz="1200" dirty="0"/>
                    </a:p>
                  </a:txBody>
                  <a:tcPr marL="74751" marR="74751"/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lang="ru-RU" sz="1200" dirty="0"/>
                    </a:p>
                  </a:txBody>
                  <a:tcPr marL="74751" marR="74751"/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ru-RU" sz="1200" dirty="0"/>
                    </a:p>
                  </a:txBody>
                  <a:tcPr marL="74751" marR="74751"/>
                </a:tc>
                <a:extLst>
                  <a:ext uri="{0D108BD9-81ED-4DB2-BD59-A6C34878D82A}">
                    <a16:rowId xmlns:a16="http://schemas.microsoft.com/office/drawing/2014/main" val="19164251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Сбор и согласование закупки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(дней)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Поцедура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заключение ГПД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ru-RU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мес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ru-RU" sz="1200" dirty="0"/>
                    </a:p>
                  </a:txBody>
                  <a:tcPr marL="74751" marR="74751"/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5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ru-RU" sz="1200" dirty="0"/>
                    </a:p>
                  </a:txBody>
                  <a:tcPr marL="74751" marR="74751"/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1200" dirty="0"/>
                    </a:p>
                  </a:txBody>
                  <a:tcPr marL="74751" marR="74751"/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1.5</a:t>
                      </a:r>
                      <a:endParaRPr lang="ru-RU" sz="1200" dirty="0"/>
                    </a:p>
                  </a:txBody>
                  <a:tcPr marL="74751" marR="74751"/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3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3</a:t>
                      </a:r>
                      <a:endParaRPr lang="ru-RU" sz="1200" dirty="0"/>
                    </a:p>
                  </a:txBody>
                  <a:tcPr marL="74751" marR="74751"/>
                </a:tc>
                <a:extLst>
                  <a:ext uri="{0D108BD9-81ED-4DB2-BD59-A6C34878D82A}">
                    <a16:rowId xmlns:a16="http://schemas.microsoft.com/office/drawing/2014/main" val="17977030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27308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ru-RU" sz="4000" smtClean="0"/>
          </a:p>
          <a:p>
            <a:pPr algn="ctr"/>
            <a:r>
              <a:rPr lang="ru-RU" sz="4000" smtClean="0"/>
              <a:t>Спасибо </a:t>
            </a:r>
            <a:r>
              <a:rPr lang="ru-RU" sz="4000" dirty="0" smtClean="0"/>
              <a:t>за внимание!</a:t>
            </a:r>
            <a:endParaRPr lang="ru-RU" sz="40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57473" cy="958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6564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Паспорт проекта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57473" cy="958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4022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План мероприятий по реализации проекта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4140848"/>
              </p:ext>
            </p:extLst>
          </p:nvPr>
        </p:nvGraphicFramePr>
        <p:xfrm>
          <a:off x="1875097" y="2006188"/>
          <a:ext cx="6473772" cy="41042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5065">
                  <a:extLst>
                    <a:ext uri="{9D8B030D-6E8A-4147-A177-3AD203B41FA5}">
                      <a16:colId xmlns:a16="http://schemas.microsoft.com/office/drawing/2014/main" val="1146416893"/>
                    </a:ext>
                  </a:extLst>
                </a:gridCol>
                <a:gridCol w="1367611">
                  <a:extLst>
                    <a:ext uri="{9D8B030D-6E8A-4147-A177-3AD203B41FA5}">
                      <a16:colId xmlns:a16="http://schemas.microsoft.com/office/drawing/2014/main" val="2120633148"/>
                    </a:ext>
                  </a:extLst>
                </a:gridCol>
                <a:gridCol w="1761445">
                  <a:extLst>
                    <a:ext uri="{9D8B030D-6E8A-4147-A177-3AD203B41FA5}">
                      <a16:colId xmlns:a16="http://schemas.microsoft.com/office/drawing/2014/main" val="3946097512"/>
                    </a:ext>
                  </a:extLst>
                </a:gridCol>
                <a:gridCol w="939820">
                  <a:extLst>
                    <a:ext uri="{9D8B030D-6E8A-4147-A177-3AD203B41FA5}">
                      <a16:colId xmlns:a16="http://schemas.microsoft.com/office/drawing/2014/main" val="1473988618"/>
                    </a:ext>
                  </a:extLst>
                </a:gridCol>
                <a:gridCol w="801338">
                  <a:extLst>
                    <a:ext uri="{9D8B030D-6E8A-4147-A177-3AD203B41FA5}">
                      <a16:colId xmlns:a16="http://schemas.microsoft.com/office/drawing/2014/main" val="4163019506"/>
                    </a:ext>
                  </a:extLst>
                </a:gridCol>
                <a:gridCol w="1368493">
                  <a:extLst>
                    <a:ext uri="{9D8B030D-6E8A-4147-A177-3AD203B41FA5}">
                      <a16:colId xmlns:a16="http://schemas.microsoft.com/office/drawing/2014/main" val="2457650948"/>
                    </a:ext>
                  </a:extLst>
                </a:gridCol>
              </a:tblGrid>
              <a:tr h="1913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№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06" marR="3720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Проблема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06" marR="3720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Мероприятия по решению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06" marR="3720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Ответственные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06" marR="3720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Срок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06" marR="3720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Ожидаемый результат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06" marR="37206" marT="0" marB="0" anchor="ctr"/>
                </a:tc>
                <a:extLst>
                  <a:ext uri="{0D108BD9-81ED-4DB2-BD59-A6C34878D82A}">
                    <a16:rowId xmlns:a16="http://schemas.microsoft.com/office/drawing/2014/main" val="2344104199"/>
                  </a:ext>
                </a:extLst>
              </a:tr>
              <a:tr h="34876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</a:t>
                      </a:r>
                      <a:endParaRPr lang="ru-RU" sz="6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</a:t>
                      </a:r>
                      <a:endParaRPr lang="ru-RU" sz="6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</a:t>
                      </a:r>
                      <a:endParaRPr lang="ru-RU" sz="6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4</a:t>
                      </a:r>
                      <a:endParaRPr lang="ru-RU" sz="6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06" marR="372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Децентрализованное формирование заявок и потребностей</a:t>
                      </a:r>
                      <a:endParaRPr lang="ru-RU" sz="6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6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Оценка кол-ва заявляемых потребностей по каждому наименованию ЛП и ИМН (анализ врачебных назначений)</a:t>
                      </a:r>
                      <a:endParaRPr lang="ru-RU" sz="6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6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800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800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</a:rPr>
                        <a:t>Отсутствие </a:t>
                      </a:r>
                      <a:r>
                        <a:rPr lang="ru-RU" sz="800" dirty="0">
                          <a:effectLst/>
                        </a:rPr>
                        <a:t>информационной системы учета движения ЛП и ИМН</a:t>
                      </a:r>
                      <a:endParaRPr lang="ru-RU" sz="6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6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800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</a:rPr>
                        <a:t>Недостаточное </a:t>
                      </a:r>
                      <a:r>
                        <a:rPr lang="ru-RU" sz="800" dirty="0">
                          <a:effectLst/>
                        </a:rPr>
                        <a:t>обеспечение ЛП и ИМН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06" marR="372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Централизация </a:t>
                      </a:r>
                      <a:r>
                        <a:rPr lang="ru-RU" sz="800" dirty="0" err="1">
                          <a:effectLst/>
                        </a:rPr>
                        <a:t>заявок,со</a:t>
                      </a:r>
                      <a:r>
                        <a:rPr lang="ru-RU" sz="800" dirty="0">
                          <a:effectLst/>
                        </a:rPr>
                        <a:t> своевременным сбором потребностей</a:t>
                      </a:r>
                      <a:endParaRPr lang="ru-RU" sz="6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6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Анализ расхода ЛП и ИМН за предыдущий год и остаток на текущий. </a:t>
                      </a:r>
                      <a:endParaRPr lang="ru-RU" sz="6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6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Разработка регламента расчёта необходимого объема запасов</a:t>
                      </a:r>
                      <a:endParaRPr lang="ru-RU" sz="6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6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6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Внедрение программы МИС внутреннего учета и списания ЛП и ИМН</a:t>
                      </a:r>
                      <a:endParaRPr lang="ru-RU" sz="6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обучение персонала </a:t>
                      </a:r>
                      <a:endParaRPr lang="ru-RU" sz="6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6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планирование графика поставок с учетом на необходимые потребности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06" marR="372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Гл. м/с, ст м/с</a:t>
                      </a:r>
                      <a:endParaRPr lang="ru-RU" sz="6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Зав. ОВЛ</a:t>
                      </a:r>
                      <a:endParaRPr lang="ru-RU" sz="6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Гл. м/с, ст м/с,</a:t>
                      </a:r>
                      <a:endParaRPr lang="ru-RU" sz="6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Гл.бухгалтер</a:t>
                      </a:r>
                      <a:endParaRPr lang="ru-RU" sz="6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программист</a:t>
                      </a:r>
                      <a:endParaRPr lang="ru-RU" sz="6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Гл. м/с, ст м/с</a:t>
                      </a:r>
                      <a:endParaRPr lang="ru-RU" sz="6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Зав. ОВЛ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06" marR="372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30.04.2020</a:t>
                      </a:r>
                      <a:endParaRPr lang="ru-RU" sz="6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18.05.20</a:t>
                      </a:r>
                      <a:endParaRPr lang="ru-RU" sz="6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25.05.20</a:t>
                      </a:r>
                      <a:endParaRPr lang="ru-RU" sz="6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29.05.20</a:t>
                      </a:r>
                      <a:endParaRPr lang="ru-RU" sz="6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06" marR="37206" marT="0" marB="0"/>
                </a:tc>
                <a:tc>
                  <a:txBody>
                    <a:bodyPr/>
                    <a:lstStyle/>
                    <a:p>
                      <a:pPr marL="2159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" algn="l"/>
                        </a:tabLst>
                      </a:pPr>
                      <a:r>
                        <a:rPr lang="ru-RU" sz="800" dirty="0">
                          <a:effectLst/>
                        </a:rPr>
                        <a:t>Сокращение кол-ва проводимых аукционов</a:t>
                      </a:r>
                      <a:endParaRPr lang="ru-RU" sz="6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" algn="l"/>
                        </a:tabLs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600" dirty="0">
                        <a:effectLst/>
                      </a:endParaRPr>
                    </a:p>
                    <a:p>
                      <a:pPr marL="2159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" algn="l"/>
                        </a:tabLs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600" dirty="0">
                        <a:effectLst/>
                      </a:endParaRPr>
                    </a:p>
                    <a:p>
                      <a:pPr marL="2159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" algn="l"/>
                        </a:tabLst>
                      </a:pPr>
                      <a:r>
                        <a:rPr lang="ru-RU" sz="800" dirty="0">
                          <a:effectLst/>
                        </a:rPr>
                        <a:t>Своевременное удовлетворение спроса, экономия </a:t>
                      </a:r>
                      <a:r>
                        <a:rPr lang="ru-RU" sz="800" dirty="0" err="1">
                          <a:effectLst/>
                        </a:rPr>
                        <a:t>финн.затрат</a:t>
                      </a:r>
                      <a:r>
                        <a:rPr lang="ru-RU" sz="800" dirty="0">
                          <a:effectLst/>
                        </a:rPr>
                        <a:t> на приобретение  ЛП и ИМН</a:t>
                      </a:r>
                      <a:endParaRPr lang="ru-RU" sz="600" dirty="0">
                        <a:effectLst/>
                      </a:endParaRPr>
                    </a:p>
                    <a:p>
                      <a:pPr marL="2159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" algn="l"/>
                        </a:tabLs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600" dirty="0">
                        <a:effectLst/>
                      </a:endParaRPr>
                    </a:p>
                    <a:p>
                      <a:pPr marL="2159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" algn="l"/>
                        </a:tabLs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600" dirty="0">
                        <a:effectLst/>
                      </a:endParaRPr>
                    </a:p>
                    <a:p>
                      <a:pPr marL="2159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" algn="l"/>
                        </a:tabLs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600" dirty="0">
                        <a:effectLst/>
                      </a:endParaRPr>
                    </a:p>
                    <a:p>
                      <a:pPr marL="2159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" algn="l"/>
                        </a:tabLst>
                      </a:pPr>
                      <a:r>
                        <a:rPr lang="ru-RU" sz="800" dirty="0">
                          <a:effectLst/>
                        </a:rPr>
                        <a:t>Актуальный анализ рационального использования материальных ресурсов </a:t>
                      </a:r>
                      <a:endParaRPr lang="ru-RU" sz="600" dirty="0">
                        <a:effectLst/>
                      </a:endParaRPr>
                    </a:p>
                    <a:p>
                      <a:pPr marL="2159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" algn="l"/>
                        </a:tabLs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6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" algn="l"/>
                        </a:tabLst>
                      </a:pPr>
                      <a:r>
                        <a:rPr lang="ru-RU" sz="800" dirty="0">
                          <a:effectLst/>
                        </a:rPr>
                        <a:t>Оптимизация процесса транспортировки, складирования и хранения</a:t>
                      </a:r>
                      <a:endParaRPr lang="ru-RU" sz="600" dirty="0">
                        <a:effectLst/>
                      </a:endParaRPr>
                    </a:p>
                    <a:p>
                      <a:pPr marL="2159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" algn="l"/>
                        </a:tabLs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600" dirty="0">
                        <a:effectLst/>
                      </a:endParaRPr>
                    </a:p>
                    <a:p>
                      <a:pPr marL="2159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" algn="l"/>
                        </a:tabLs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6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18135" algn="l"/>
                        </a:tabLs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06" marR="37206" marT="0" marB="0"/>
                </a:tc>
                <a:extLst>
                  <a:ext uri="{0D108BD9-81ED-4DB2-BD59-A6C34878D82A}">
                    <a16:rowId xmlns:a16="http://schemas.microsoft.com/office/drawing/2014/main" val="4185737746"/>
                  </a:ext>
                </a:extLst>
              </a:tr>
            </a:tbl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57473" cy="958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33365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57473" cy="95862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Выполнение мероприятий </a:t>
            </a:r>
            <a:r>
              <a:rPr lang="ru-RU" dirty="0" smtClean="0"/>
              <a:t>по реализации проекта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-Доработан и перестроен функционал имеющейся МИС в целях учета потребности и движения ЛС и ИМН (заполнение справочников «склады» , «учет материалов» «поставщики и товары», «источники финансирования», «учет материалов и затрат», что позволило в оперативном режиме производить обмен данными по постановке на учет, перемещению, списанию товарно-материальных ценностей между бухгалтером по учету материальных ценностей и материально-ответственными лицами, а также позволяющий в </a:t>
            </a:r>
            <a:r>
              <a:rPr lang="ru-RU" dirty="0" err="1"/>
              <a:t>on-line</a:t>
            </a:r>
            <a:r>
              <a:rPr lang="ru-RU" dirty="0"/>
              <a:t> режиме видеть остатки ТМЦ на складе и в бухгалтерском учете.</a:t>
            </a:r>
          </a:p>
          <a:p>
            <a:r>
              <a:rPr lang="ru-RU" dirty="0"/>
              <a:t> </a:t>
            </a:r>
            <a:r>
              <a:rPr lang="ru-RU" dirty="0" smtClean="0"/>
              <a:t>-</a:t>
            </a:r>
            <a:r>
              <a:rPr lang="ru-RU" dirty="0"/>
              <a:t>Внедрена программа МИС внутреннего учета и списания ЛП и ИМН.</a:t>
            </a:r>
          </a:p>
          <a:p>
            <a:r>
              <a:rPr lang="ru-RU" dirty="0"/>
              <a:t> </a:t>
            </a:r>
            <a:r>
              <a:rPr lang="ru-RU" dirty="0" smtClean="0"/>
              <a:t>-</a:t>
            </a:r>
            <a:r>
              <a:rPr lang="ru-RU" dirty="0"/>
              <a:t>Разработан алгоритм </a:t>
            </a:r>
            <a:r>
              <a:rPr lang="ru-RU" dirty="0" smtClean="0"/>
              <a:t>формирования </a:t>
            </a:r>
            <a:r>
              <a:rPr lang="ru-RU" dirty="0"/>
              <a:t>заявок на потребность ЛС и ИМН.</a:t>
            </a:r>
          </a:p>
          <a:p>
            <a:r>
              <a:rPr lang="ru-RU" dirty="0"/>
              <a:t> </a:t>
            </a:r>
            <a:r>
              <a:rPr lang="ru-RU" dirty="0" smtClean="0"/>
              <a:t>-</a:t>
            </a:r>
            <a:r>
              <a:rPr lang="ru-RU" dirty="0"/>
              <a:t>Обучен персонал. </a:t>
            </a:r>
          </a:p>
          <a:p>
            <a:r>
              <a:rPr lang="ru-RU" dirty="0"/>
              <a:t> </a:t>
            </a:r>
            <a:r>
              <a:rPr lang="ru-RU" dirty="0" smtClean="0"/>
              <a:t>-</a:t>
            </a:r>
            <a:r>
              <a:rPr lang="ru-RU" dirty="0"/>
              <a:t>Проанализирован  расход ЛП и ИМН за предыдущий год и остатки на текущий.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31838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Реализация в МИС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57473" cy="958627"/>
          </a:xfrm>
          <a:prstGeom prst="rect">
            <a:avLst/>
          </a:prstGeom>
        </p:spPr>
      </p:pic>
      <p:pic>
        <p:nvPicPr>
          <p:cNvPr id="5" name="Объект 4"/>
          <p:cNvPicPr>
            <a:picLocks noGrp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525853" y="2160588"/>
            <a:ext cx="6900332" cy="3881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72004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Реализация в МИС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57473" cy="958627"/>
          </a:xfrm>
          <a:prstGeom prst="rect">
            <a:avLst/>
          </a:prstGeom>
        </p:spPr>
      </p:pic>
      <p:pic>
        <p:nvPicPr>
          <p:cNvPr id="5" name="Объект 4"/>
          <p:cNvPicPr>
            <a:picLocks noGrp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525853" y="2160588"/>
            <a:ext cx="6900332" cy="3881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24768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Реализация в МИС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57473" cy="958627"/>
          </a:xfrm>
          <a:prstGeom prst="rect">
            <a:avLst/>
          </a:prstGeom>
        </p:spPr>
      </p:pic>
      <p:pic>
        <p:nvPicPr>
          <p:cNvPr id="5" name="Объект 4"/>
          <p:cNvPicPr>
            <a:picLocks noGrp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437062" y="2160588"/>
            <a:ext cx="7077914" cy="3881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54993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Реализация в МИС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57473" cy="958627"/>
          </a:xfrm>
          <a:prstGeom prst="rect">
            <a:avLst/>
          </a:prstGeom>
        </p:spPr>
      </p:pic>
      <p:pic>
        <p:nvPicPr>
          <p:cNvPr id="5" name="Объект 4"/>
          <p:cNvPicPr>
            <a:picLocks noGrp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437062" y="2160588"/>
            <a:ext cx="7077914" cy="3881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10096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Реализация в МИС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57473" cy="958627"/>
          </a:xfrm>
          <a:prstGeom prst="rect">
            <a:avLst/>
          </a:prstGeom>
        </p:spPr>
      </p:pic>
      <p:pic>
        <p:nvPicPr>
          <p:cNvPr id="5" name="Объект 4"/>
          <p:cNvPicPr>
            <a:picLocks noGrp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437062" y="2160588"/>
            <a:ext cx="7077914" cy="3881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8848860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15883</TotalTime>
  <Words>644</Words>
  <Application>Microsoft Office PowerPoint</Application>
  <PresentationFormat>Широкоэкранный</PresentationFormat>
  <Paragraphs>223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Arial</vt:lpstr>
      <vt:lpstr>Calibri</vt:lpstr>
      <vt:lpstr>Times New Roman</vt:lpstr>
      <vt:lpstr>Trebuchet MS</vt:lpstr>
      <vt:lpstr>Wingdings 3</vt:lpstr>
      <vt:lpstr>Аспект</vt:lpstr>
      <vt:lpstr>ГОАУЗ «ЦСМ»</vt:lpstr>
      <vt:lpstr>Паспорт проекта</vt:lpstr>
      <vt:lpstr>План мероприятий по реализации проекта</vt:lpstr>
      <vt:lpstr>Выполнение мероприятий по реализации проекта</vt:lpstr>
      <vt:lpstr>Реализация в МИС</vt:lpstr>
      <vt:lpstr>Реализация в МИС</vt:lpstr>
      <vt:lpstr>Реализация в МИС</vt:lpstr>
      <vt:lpstr>Реализация в МИС</vt:lpstr>
      <vt:lpstr>Реализация в МИС</vt:lpstr>
      <vt:lpstr>Реализация в МИС</vt:lpstr>
      <vt:lpstr>Алгоритм формирования заявок </vt:lpstr>
      <vt:lpstr>Регламент расчета потребности в ЛС и ИМН с использованием МИС</vt:lpstr>
      <vt:lpstr>Достигнутые результаты</vt:lpstr>
      <vt:lpstr>Показатели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ГОАУЗ «ЦСМ»</dc:title>
  <dc:creator>Александр Жуков</dc:creator>
  <cp:lastModifiedBy>Александр Жуков</cp:lastModifiedBy>
  <cp:revision>7</cp:revision>
  <dcterms:created xsi:type="dcterms:W3CDTF">2020-08-28T08:53:44Z</dcterms:created>
  <dcterms:modified xsi:type="dcterms:W3CDTF">2020-09-09T07:45:44Z</dcterms:modified>
</cp:coreProperties>
</file>